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4" r:id="rId3"/>
    <p:sldId id="265" r:id="rId4"/>
    <p:sldId id="267" r:id="rId5"/>
    <p:sldId id="268" r:id="rId6"/>
    <p:sldId id="271" r:id="rId7"/>
    <p:sldId id="272" r:id="rId8"/>
    <p:sldId id="273" r:id="rId9"/>
    <p:sldId id="266" r:id="rId10"/>
    <p:sldId id="259" r:id="rId11"/>
    <p:sldId id="263" r:id="rId12"/>
    <p:sldId id="270" r:id="rId13"/>
    <p:sldId id="269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61B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8"/>
    <p:restoredTop sz="80435"/>
  </p:normalViewPr>
  <p:slideViewPr>
    <p:cSldViewPr snapToGrid="0" snapToObjects="1">
      <p:cViewPr varScale="1">
        <p:scale>
          <a:sx n="114" d="100"/>
          <a:sy n="114" d="100"/>
        </p:scale>
        <p:origin x="168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Prozent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Sheet1!$A$2:$A$7</c:f>
              <c:strCache>
                <c:ptCount val="6"/>
                <c:pt idx="0">
                  <c:v>Internet</c:v>
                </c:pt>
                <c:pt idx="1">
                  <c:v>Zeitschriften</c:v>
                </c:pt>
                <c:pt idx="2">
                  <c:v>Ohne Rezept</c:v>
                </c:pt>
                <c:pt idx="3">
                  <c:v>Freunde</c:v>
                </c:pt>
                <c:pt idx="4">
                  <c:v>Kochbücher</c:v>
                </c:pt>
                <c:pt idx="5">
                  <c:v>Sonstige</c:v>
                </c:pt>
              </c:strCache>
            </c:strRef>
          </c:cat>
          <c:val>
            <c:numRef>
              <c:f>Sheet1!$B$2:$B$7</c:f>
              <c:numCache>
                <c:formatCode>0.00%</c:formatCode>
                <c:ptCount val="6"/>
                <c:pt idx="0">
                  <c:v>0.5</c:v>
                </c:pt>
                <c:pt idx="1">
                  <c:v>0.06</c:v>
                </c:pt>
                <c:pt idx="2">
                  <c:v>0.11</c:v>
                </c:pt>
                <c:pt idx="3">
                  <c:v>0.15</c:v>
                </c:pt>
                <c:pt idx="4">
                  <c:v>0.15</c:v>
                </c:pt>
                <c:pt idx="5">
                  <c:v>0.03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Lato" charset="0"/>
              <a:ea typeface="Lato" charset="0"/>
              <a:cs typeface="Lato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41610-7C79-4A4D-83A6-9F9B9943B9D6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8D0C1-A2EC-1A4A-B099-6C62DFC93BE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9058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</a:p>
          <a:p>
            <a:r>
              <a:rPr lang="de-DE" dirty="0" smtClean="0"/>
              <a:t>Über 20 </a:t>
            </a:r>
            <a:r>
              <a:rPr lang="de-DE" dirty="0" err="1" smtClean="0"/>
              <a:t>mio</a:t>
            </a:r>
            <a:r>
              <a:rPr lang="de-DE" baseline="0" dirty="0" smtClean="0"/>
              <a:t> täglich gekocht</a:t>
            </a:r>
          </a:p>
          <a:p>
            <a:r>
              <a:rPr lang="de-DE" baseline="0" dirty="0" smtClean="0"/>
              <a:t>Die frage ist die selbe „Was koch ich heute?“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74300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888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3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größer</a:t>
            </a:r>
            <a:r>
              <a:rPr lang="de-DE" baseline="0" dirty="0" smtClean="0"/>
              <a:t> kleiner </a:t>
            </a:r>
            <a:r>
              <a:rPr lang="de-DE" baseline="0" dirty="0" err="1" smtClean="0"/>
              <a:t>filter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vielfalt</a:t>
            </a:r>
            <a:r>
              <a:rPr lang="de-DE" baseline="0" dirty="0" smtClean="0"/>
              <a:t> 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8432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Kathrin</a:t>
            </a:r>
            <a:r>
              <a:rPr lang="de-DE" baseline="0" dirty="0" smtClean="0"/>
              <a:t>, 34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Glutenintoleranz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556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19-29 19% </a:t>
            </a:r>
            <a:r>
              <a:rPr lang="en-US" dirty="0" err="1" smtClean="0"/>
              <a:t>Unverträglichkeiten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283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Icons</a:t>
            </a:r>
            <a:r>
              <a:rPr lang="de-DE" baseline="0" dirty="0" smtClean="0"/>
              <a:t> zu den punkten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30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Icons</a:t>
            </a:r>
            <a:r>
              <a:rPr lang="de-DE" baseline="0" dirty="0" smtClean="0"/>
              <a:t> zu den punkten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08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Icons</a:t>
            </a:r>
            <a:r>
              <a:rPr lang="de-DE" baseline="0" dirty="0" smtClean="0"/>
              <a:t> zu den punkten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0927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Icons</a:t>
            </a:r>
            <a:r>
              <a:rPr lang="de-DE" baseline="0" dirty="0" smtClean="0"/>
              <a:t> zu den punkten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2683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8D0C1-A2EC-1A4A-B099-6C62DFC93BE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4436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09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7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29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594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3015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0077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63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063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0519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65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D01E9-CEEE-A54D-90FE-3DD0CFDF00FA}" type="datetimeFigureOut">
              <a:rPr lang="de-DE" smtClean="0"/>
              <a:t>03.03.16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E8096-91EA-424E-9D2B-97D5AAF651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520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defRPr>
            </a:lvl1pPr>
          </a:lstStyle>
          <a:p>
            <a:fld id="{CADD01E9-CEEE-A54D-90FE-3DD0CFDF00FA}" type="datetimeFigureOut">
              <a:rPr lang="de-DE" smtClean="0"/>
              <a:pPr/>
              <a:t>03.03.16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defRPr>
            </a:lvl1pPr>
          </a:lstStyle>
          <a:p>
            <a:fld id="{BECE8096-91EA-424E-9D2B-97D5AAF651CD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2678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Lato Medium" charset="0"/>
          <a:ea typeface="Lato Medium" charset="0"/>
          <a:cs typeface="Lato Medium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735" y="2506563"/>
            <a:ext cx="7038362" cy="1476768"/>
          </a:xfrm>
        </p:spPr>
        <p:txBody>
          <a:bodyPr>
            <a:noAutofit/>
          </a:bodyPr>
          <a:lstStyle/>
          <a:p>
            <a:pPr algn="l"/>
            <a:r>
              <a:rPr lang="de-DE" sz="12400" dirty="0" err="1" smtClean="0"/>
              <a:t>Fast</a:t>
            </a:r>
            <a:r>
              <a:rPr lang="de-DE" sz="12400" dirty="0" err="1" smtClean="0">
                <a:latin typeface="Lato Light" charset="0"/>
                <a:ea typeface="Lato Light" charset="0"/>
                <a:cs typeface="Lato Light" charset="0"/>
              </a:rPr>
              <a:t>Good</a:t>
            </a:r>
            <a:endParaRPr lang="de-DE" sz="124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0179" y="3983331"/>
            <a:ext cx="6648072" cy="765567"/>
          </a:xfrm>
        </p:spPr>
        <p:txBody>
          <a:bodyPr>
            <a:normAutofit/>
          </a:bodyPr>
          <a:lstStyle/>
          <a:p>
            <a:pPr algn="l"/>
            <a:r>
              <a:rPr lang="de-DE" sz="3200" smtClean="0">
                <a:latin typeface="Lato Light" charset="0"/>
                <a:ea typeface="Lato Light" charset="0"/>
                <a:cs typeface="Lato Light" charset="0"/>
              </a:rPr>
              <a:t>genau </a:t>
            </a:r>
            <a:r>
              <a:rPr lang="de-DE" sz="3200" dirty="0" smtClean="0">
                <a:latin typeface="Lato Light" charset="0"/>
                <a:ea typeface="Lato Light" charset="0"/>
                <a:cs typeface="Lato Light" charset="0"/>
              </a:rPr>
              <a:t>was du willst – jeden Tag</a:t>
            </a:r>
            <a:endParaRPr lang="de-DE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11" y="1590805"/>
            <a:ext cx="3189168" cy="318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2540"/>
            <a:ext cx="12192000" cy="813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0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2540"/>
            <a:ext cx="12192000" cy="813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Business Modell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Native Advertising			</a:t>
            </a:r>
            <a:r>
              <a:rPr lang="de-DE" dirty="0" err="1" smtClean="0">
                <a:latin typeface="Lato Light" charset="0"/>
                <a:ea typeface="Lato Light" charset="0"/>
                <a:cs typeface="Lato Light" charset="0"/>
              </a:rPr>
              <a:t>Sponsored</a:t>
            </a:r>
            <a:r>
              <a:rPr lang="de-DE" dirty="0" smtClean="0">
                <a:latin typeface="Lato Light" charset="0"/>
                <a:ea typeface="Lato Light" charset="0"/>
                <a:cs typeface="Lato Light" charset="0"/>
              </a:rPr>
              <a:t> Rezepte</a:t>
            </a:r>
            <a:endParaRPr lang="de-DE" b="1" dirty="0" smtClean="0">
              <a:latin typeface="Lato Black" charset="0"/>
              <a:ea typeface="Lato Black" charset="0"/>
              <a:cs typeface="Lato Blac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Markforschungsdaten			</a:t>
            </a:r>
            <a:r>
              <a:rPr lang="de-DE" dirty="0" smtClean="0">
                <a:latin typeface="Lato Light" charset="0"/>
                <a:ea typeface="Lato Light" charset="0"/>
                <a:cs typeface="Lato Light" charset="0"/>
              </a:rPr>
              <a:t>Kunden-</a:t>
            </a:r>
            <a:r>
              <a:rPr lang="de-DE" dirty="0" err="1" smtClean="0">
                <a:latin typeface="Lato Light" charset="0"/>
                <a:ea typeface="Lato Light" charset="0"/>
                <a:cs typeface="Lato Light" charset="0"/>
              </a:rPr>
              <a:t>Insights</a:t>
            </a:r>
            <a:endParaRPr lang="de-DE" b="1" dirty="0" smtClean="0">
              <a:latin typeface="Lato Black" charset="0"/>
              <a:ea typeface="Lato Black" charset="0"/>
              <a:cs typeface="Lato Blac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Kooperation </a:t>
            </a:r>
            <a:r>
              <a:rPr lang="de-DE" b="1" dirty="0">
                <a:latin typeface="Lato Black" charset="0"/>
                <a:ea typeface="Lato Black" charset="0"/>
                <a:cs typeface="Lato Black" charset="0"/>
              </a:rPr>
              <a:t>mit </a:t>
            </a: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Lieferdiensten</a:t>
            </a:r>
            <a:r>
              <a:rPr lang="de-DE" b="1" dirty="0">
                <a:latin typeface="Lato Black" charset="0"/>
                <a:ea typeface="Lato Black" charset="0"/>
                <a:cs typeface="Lato Black" charset="0"/>
              </a:rPr>
              <a:t>	</a:t>
            </a:r>
            <a:r>
              <a:rPr lang="de-DE" dirty="0" smtClean="0">
                <a:latin typeface="Lato Light" charset="0"/>
                <a:ea typeface="Lato Light" charset="0"/>
                <a:cs typeface="Lato Light" charset="0"/>
              </a:rPr>
              <a:t>Zutaten direkt bestellen</a:t>
            </a:r>
            <a:endParaRPr lang="de-DE" b="1" dirty="0">
              <a:latin typeface="Lato Black" charset="0"/>
              <a:ea typeface="Lato Black" charset="0"/>
              <a:cs typeface="Lato Black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Merchandising				</a:t>
            </a:r>
            <a:r>
              <a:rPr lang="de-DE" sz="2700" dirty="0" smtClean="0">
                <a:latin typeface="Lato Light" charset="0"/>
                <a:ea typeface="Lato Light" charset="0"/>
                <a:cs typeface="Lato Light" charset="0"/>
              </a:rPr>
              <a:t>Kochbuch aus Lieblingsrezepten</a:t>
            </a:r>
            <a:endParaRPr lang="de-DE" sz="2700" b="1" dirty="0"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8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/>
          <p:cNvCxnSpPr/>
          <p:nvPr/>
        </p:nvCxnSpPr>
        <p:spPr>
          <a:xfrm flipV="1">
            <a:off x="6108526" y="274613"/>
            <a:ext cx="0" cy="632666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63255" y="3429000"/>
            <a:ext cx="11548997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288065" y="274613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rPr>
              <a:t>INSPIRATION</a:t>
            </a:r>
            <a:endParaRPr lang="de-DE" dirty="0">
              <a:solidFill>
                <a:schemeClr val="bg1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88064" y="6231941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rPr>
              <a:t>SUCHE</a:t>
            </a:r>
            <a:endParaRPr lang="de-DE" dirty="0">
              <a:solidFill>
                <a:schemeClr val="bg1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725709" y="2902105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smtClean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rPr>
              <a:t>SCHNELL</a:t>
            </a:r>
            <a:endParaRPr lang="de-DE" dirty="0">
              <a:solidFill>
                <a:schemeClr val="bg1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801" y="2902105"/>
            <a:ext cx="160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olidFill>
                  <a:schemeClr val="bg1"/>
                </a:solidFill>
                <a:latin typeface="Lato Medium" charset="0"/>
                <a:ea typeface="Lato Medium" charset="0"/>
                <a:cs typeface="Lato Medium" charset="0"/>
              </a:rPr>
              <a:t>AUFWENDIG</a:t>
            </a:r>
            <a:endParaRPr lang="de-DE" dirty="0">
              <a:solidFill>
                <a:schemeClr val="bg1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5620104" y="3750141"/>
            <a:ext cx="951174" cy="928525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Oval 24"/>
          <p:cNvSpPr/>
          <p:nvPr/>
        </p:nvSpPr>
        <p:spPr>
          <a:xfrm>
            <a:off x="5628463" y="5374890"/>
            <a:ext cx="923136" cy="90193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241" y="5561143"/>
            <a:ext cx="765419" cy="438203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746277" y="733261"/>
            <a:ext cx="967070" cy="96707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Oval 29"/>
          <p:cNvSpPr/>
          <p:nvPr/>
        </p:nvSpPr>
        <p:spPr>
          <a:xfrm>
            <a:off x="4144085" y="1920797"/>
            <a:ext cx="981308" cy="98130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662" y="116193"/>
            <a:ext cx="2283130" cy="2283130"/>
          </a:xfrm>
          <a:prstGeom prst="rect">
            <a:avLst/>
          </a:prstGeom>
        </p:spPr>
      </p:pic>
      <p:sp>
        <p:nvSpPr>
          <p:cNvPr id="33" name="Title 1"/>
          <p:cNvSpPr>
            <a:spLocks noGrp="1"/>
          </p:cNvSpPr>
          <p:nvPr>
            <p:ph type="ctrTitle"/>
          </p:nvPr>
        </p:nvSpPr>
        <p:spPr>
          <a:xfrm>
            <a:off x="9374265" y="1462376"/>
            <a:ext cx="1498174" cy="396767"/>
          </a:xfrm>
        </p:spPr>
        <p:txBody>
          <a:bodyPr>
            <a:noAutofit/>
          </a:bodyPr>
          <a:lstStyle/>
          <a:p>
            <a:pPr algn="l"/>
            <a:r>
              <a:rPr lang="de-DE" sz="2000" dirty="0" err="1" smtClean="0"/>
              <a:t>Fast</a:t>
            </a:r>
            <a:r>
              <a:rPr lang="de-DE" sz="2000" dirty="0" err="1" smtClean="0">
                <a:latin typeface="Lato Light" charset="0"/>
                <a:ea typeface="Lato Light" charset="0"/>
                <a:cs typeface="Lato Light" charset="0"/>
              </a:rPr>
              <a:t>Good</a:t>
            </a:r>
            <a:endParaRPr lang="de-DE" sz="2000" dirty="0"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0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27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Markt – Wo finden Sie Inspiration?</a:t>
            </a:r>
            <a:endParaRPr lang="de-D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1976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525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Markt – Zahlen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80% der Deutschen </a:t>
            </a:r>
            <a:r>
              <a:rPr lang="de-DE" dirty="0" smtClean="0"/>
              <a:t>kocht 2-3 Mal die Woche (2016 BMEL)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75% der Deutschen </a:t>
            </a:r>
            <a:r>
              <a:rPr lang="de-DE" dirty="0" smtClean="0"/>
              <a:t>sagen von sich, dass sie relativ gut kochen, aber keine Profis sind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 smtClean="0">
                <a:latin typeface="Lato Black" charset="0"/>
                <a:ea typeface="Lato Black" charset="0"/>
                <a:cs typeface="Lato Black" charset="0"/>
              </a:rPr>
              <a:t>Keine Zeit </a:t>
            </a:r>
            <a:r>
              <a:rPr lang="de-DE" dirty="0" smtClean="0"/>
              <a:t>zu haben ist der häufigste Grund nicht zu kochen</a:t>
            </a:r>
          </a:p>
        </p:txBody>
      </p:sp>
    </p:spTree>
    <p:extLst>
      <p:ext uri="{BB962C8B-B14F-4D97-AF65-F5344CB8AC3E}">
        <p14:creationId xmlns:p14="http://schemas.microsoft.com/office/powerpoint/2010/main" val="186972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09" b="15529"/>
          <a:stretch/>
        </p:blipFill>
        <p:spPr>
          <a:xfrm>
            <a:off x="0" y="-333633"/>
            <a:ext cx="12192000" cy="7191633"/>
          </a:xfrm>
        </p:spPr>
      </p:pic>
      <p:sp>
        <p:nvSpPr>
          <p:cNvPr id="5" name="Cloud 4"/>
          <p:cNvSpPr/>
          <p:nvPr/>
        </p:nvSpPr>
        <p:spPr>
          <a:xfrm>
            <a:off x="183292" y="760541"/>
            <a:ext cx="3523735" cy="2224216"/>
          </a:xfrm>
          <a:prstGeom prst="clou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Was </a:t>
            </a:r>
            <a:r>
              <a:rPr lang="en-US" sz="2800" dirty="0" err="1" smtClean="0">
                <a:solidFill>
                  <a:schemeClr val="tx1"/>
                </a:solidFill>
              </a:rPr>
              <a:t>koch</a:t>
            </a:r>
            <a:r>
              <a:rPr lang="en-US" sz="2800" dirty="0" smtClean="0">
                <a:solidFill>
                  <a:schemeClr val="tx1"/>
                </a:solidFill>
              </a:rPr>
              <a:t>’ </a:t>
            </a:r>
            <a:r>
              <a:rPr lang="en-US" sz="2800" dirty="0" err="1" smtClean="0">
                <a:solidFill>
                  <a:schemeClr val="tx1"/>
                </a:solidFill>
              </a:rPr>
              <a:t>ich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heute</a:t>
            </a:r>
            <a:r>
              <a:rPr lang="en-US" sz="2800" dirty="0" smtClean="0">
                <a:solidFill>
                  <a:schemeClr val="tx1"/>
                </a:solidFill>
              </a:rPr>
              <a:t>?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872417" y="159179"/>
            <a:ext cx="4765588" cy="2726724"/>
            <a:chOff x="7243120" y="258033"/>
            <a:chExt cx="4765588" cy="2726724"/>
          </a:xfrm>
        </p:grpSpPr>
        <p:sp>
          <p:nvSpPr>
            <p:cNvPr id="6" name="Cloud 5"/>
            <p:cNvSpPr/>
            <p:nvPr/>
          </p:nvSpPr>
          <p:spPr>
            <a:xfrm>
              <a:off x="7243120" y="258033"/>
              <a:ext cx="4765588" cy="2726724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9608" y="696758"/>
              <a:ext cx="1497227" cy="149722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96268" y="718812"/>
              <a:ext cx="1149178" cy="97187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6077" y="1452210"/>
              <a:ext cx="1008452" cy="10326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93153"/>
          </a:xfrm>
        </p:spPr>
      </p:pic>
      <p:sp>
        <p:nvSpPr>
          <p:cNvPr id="5" name="Cloud 4"/>
          <p:cNvSpPr/>
          <p:nvPr/>
        </p:nvSpPr>
        <p:spPr>
          <a:xfrm>
            <a:off x="7547919" y="155060"/>
            <a:ext cx="3523735" cy="2224216"/>
          </a:xfrm>
          <a:prstGeom prst="clou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Was </a:t>
            </a:r>
            <a:r>
              <a:rPr lang="en-US" sz="2800" dirty="0" err="1" smtClean="0">
                <a:solidFill>
                  <a:schemeClr val="tx1"/>
                </a:solidFill>
              </a:rPr>
              <a:t>koch</a:t>
            </a:r>
            <a:r>
              <a:rPr lang="en-US" sz="2800" dirty="0" smtClean="0">
                <a:solidFill>
                  <a:schemeClr val="tx1"/>
                </a:solidFill>
              </a:rPr>
              <a:t>’ </a:t>
            </a:r>
            <a:r>
              <a:rPr lang="en-US" sz="2800" dirty="0" err="1" smtClean="0">
                <a:solidFill>
                  <a:schemeClr val="tx1"/>
                </a:solidFill>
              </a:rPr>
              <a:t>ich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heute</a:t>
            </a:r>
            <a:r>
              <a:rPr lang="en-US" sz="2800" dirty="0" smtClean="0">
                <a:solidFill>
                  <a:schemeClr val="tx1"/>
                </a:solidFill>
              </a:rPr>
              <a:t>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Cloud 6"/>
          <p:cNvSpPr/>
          <p:nvPr/>
        </p:nvSpPr>
        <p:spPr>
          <a:xfrm>
            <a:off x="6926992" y="4017146"/>
            <a:ext cx="4765588" cy="2726724"/>
          </a:xfrm>
          <a:prstGeom prst="clou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949" y="5211323"/>
            <a:ext cx="1008452" cy="10326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7919" y="4541236"/>
            <a:ext cx="1425769" cy="13401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745" y="4541236"/>
            <a:ext cx="1318322" cy="127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3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>
                <a:latin typeface="Lato Black" charset="0"/>
                <a:ea typeface="Lato Black" charset="0"/>
                <a:cs typeface="Lato Black" charset="0"/>
              </a:rPr>
              <a:t>Zeit</a:t>
            </a:r>
            <a:r>
              <a:rPr lang="en-US" dirty="0"/>
              <a:t>	</a:t>
            </a:r>
            <a:r>
              <a:rPr lang="en-US" dirty="0" smtClean="0"/>
              <a:t> 		</a:t>
            </a:r>
            <a:r>
              <a:rPr lang="en-US" b="1" dirty="0" smtClean="0">
                <a:latin typeface="Lato Heavy" charset="0"/>
                <a:ea typeface="Lato Heavy" charset="0"/>
                <a:cs typeface="Lato Heavy" charset="0"/>
              </a:rPr>
              <a:t>80 %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wollen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b="1" dirty="0" err="1" smtClean="0">
                <a:latin typeface="Lato Heavy" charset="0"/>
                <a:ea typeface="Lato Heavy" charset="0"/>
                <a:cs typeface="Lato Heavy" charset="0"/>
              </a:rPr>
              <a:t>schnelle</a:t>
            </a:r>
            <a:r>
              <a:rPr lang="en-US" b="1" dirty="0" smtClean="0">
                <a:latin typeface="Lato Heavy" charset="0"/>
                <a:ea typeface="Lato Heavy" charset="0"/>
                <a:cs typeface="Lato Heavy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Rezepte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>
                <a:latin typeface="Lato Black" charset="0"/>
                <a:ea typeface="Lato Black" charset="0"/>
                <a:cs typeface="Lato Black" charset="0"/>
              </a:rPr>
              <a:t>Abwechslung</a:t>
            </a:r>
            <a:r>
              <a:rPr lang="en-US" b="1" dirty="0" smtClean="0">
                <a:latin typeface="Lato Black" charset="0"/>
                <a:ea typeface="Lato Black" charset="0"/>
                <a:cs typeface="Lato Black" charset="0"/>
              </a:rPr>
              <a:t> </a:t>
            </a:r>
            <a:r>
              <a:rPr lang="en-US" dirty="0" smtClean="0"/>
              <a:t>	</a:t>
            </a:r>
            <a:r>
              <a:rPr lang="en-US" b="1" dirty="0" err="1" smtClean="0">
                <a:latin typeface="Lato Heavy" charset="0"/>
                <a:ea typeface="Lato Heavy" charset="0"/>
                <a:cs typeface="Lato Heavy" charset="0"/>
              </a:rPr>
              <a:t>über</a:t>
            </a:r>
            <a:r>
              <a:rPr lang="en-US" b="1" dirty="0" smtClean="0">
                <a:latin typeface="Lato Heavy" charset="0"/>
                <a:ea typeface="Lato Heavy" charset="0"/>
                <a:cs typeface="Lato Heavy" charset="0"/>
              </a:rPr>
              <a:t> 80 %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probieren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etwas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b="1" dirty="0" err="1">
                <a:latin typeface="Lato Heavy" charset="0"/>
                <a:ea typeface="Lato Heavy" charset="0"/>
                <a:cs typeface="Lato Heavy" charset="0"/>
              </a:rPr>
              <a:t>N</a:t>
            </a:r>
            <a:r>
              <a:rPr lang="en-US" b="1" dirty="0" err="1" smtClean="0">
                <a:latin typeface="Lato Heavy" charset="0"/>
                <a:ea typeface="Lato Heavy" charset="0"/>
                <a:cs typeface="Lato Heavy" charset="0"/>
              </a:rPr>
              <a:t>eues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aus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 smtClean="0">
                <a:latin typeface="Lato Black" charset="0"/>
                <a:ea typeface="Lato Black" charset="0"/>
                <a:cs typeface="Lato Black" charset="0"/>
              </a:rPr>
              <a:t>Bedürfnisse</a:t>
            </a:r>
            <a:r>
              <a:rPr lang="en-US" dirty="0" smtClean="0"/>
              <a:t> 	</a:t>
            </a:r>
            <a:r>
              <a:rPr lang="en-US" b="1" dirty="0" smtClean="0">
                <a:latin typeface="Lato Heavy" charset="0"/>
                <a:ea typeface="Lato Heavy" charset="0"/>
                <a:cs typeface="Lato Heavy" charset="0"/>
              </a:rPr>
              <a:t>12 %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der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Bevölkerung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leidet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unter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						</a:t>
            </a:r>
            <a:r>
              <a:rPr lang="en-US" b="1" dirty="0" err="1" smtClean="0">
                <a:latin typeface="Lato Heavy" charset="0"/>
                <a:ea typeface="Lato Heavy" charset="0"/>
                <a:cs typeface="Lato Heavy" charset="0"/>
              </a:rPr>
              <a:t>Unverträglichkeiten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.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Tendenz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steigend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3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1" y="1825626"/>
            <a:ext cx="3177746" cy="223341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individualisierbar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durch Filter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98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7128" y="1819320"/>
            <a:ext cx="3177746" cy="223972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hochwertiger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/>
            </a:r>
            <a:b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</a:b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Content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1" y="1825626"/>
            <a:ext cx="3177746" cy="223341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individualisierbar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durch Filter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6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176055" y="1811082"/>
            <a:ext cx="3177746" cy="224796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latin typeface="Lato Heavy" charset="0"/>
                <a:ea typeface="Lato Heavy" charset="0"/>
                <a:cs typeface="Lato Heavy" charset="0"/>
              </a:rPr>
              <a:t>e</a:t>
            </a:r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infache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Bedienbarkeit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07128" y="1819320"/>
            <a:ext cx="3177746" cy="223972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hochwertiger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/>
            </a:r>
            <a:b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</a:b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Content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8201" y="1825626"/>
            <a:ext cx="3177746" cy="223341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individualisierbar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durch Filter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2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38199" y="4471639"/>
            <a:ext cx="10515602" cy="170532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Alle Rezepte </a:t>
            </a:r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unter 30 Minuten</a:t>
            </a:r>
            <a:endParaRPr lang="de-DE" sz="2800" b="1" dirty="0"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176055" y="1811082"/>
            <a:ext cx="3177746" cy="224796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latin typeface="Lato Heavy" charset="0"/>
                <a:ea typeface="Lato Heavy" charset="0"/>
                <a:cs typeface="Lato Heavy" charset="0"/>
              </a:rPr>
              <a:t>e</a:t>
            </a:r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infache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Bedienbarkeit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507128" y="1819320"/>
            <a:ext cx="3177746" cy="223972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hochwertiger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/>
            </a:r>
            <a:b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</a:b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Content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38201" y="1825626"/>
            <a:ext cx="3177746" cy="223341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 smtClean="0">
                <a:latin typeface="Lato Heavy" charset="0"/>
                <a:ea typeface="Lato Heavy" charset="0"/>
                <a:cs typeface="Lato Heavy" charset="0"/>
              </a:rPr>
              <a:t>individualisierbar </a:t>
            </a:r>
            <a:r>
              <a:rPr lang="de-DE" sz="2800" dirty="0" smtClean="0">
                <a:latin typeface="Lato Medium" charset="0"/>
                <a:ea typeface="Lato Medium" charset="0"/>
                <a:cs typeface="Lato Medium" charset="0"/>
              </a:rPr>
              <a:t>durch Filter</a:t>
            </a:r>
            <a:endParaRPr lang="de-DE" sz="2800" dirty="0"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5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2540"/>
            <a:ext cx="12192000" cy="813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6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168</Words>
  <Application>Microsoft Macintosh PowerPoint</Application>
  <PresentationFormat>Widescreen</PresentationFormat>
  <Paragraphs>74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Lato Black</vt:lpstr>
      <vt:lpstr>Lato Heavy</vt:lpstr>
      <vt:lpstr>Lato Light</vt:lpstr>
      <vt:lpstr>Lato Medium</vt:lpstr>
      <vt:lpstr>Arial</vt:lpstr>
      <vt:lpstr>Office Theme</vt:lpstr>
      <vt:lpstr>FastGood</vt:lpstr>
      <vt:lpstr>PowerPoint Presentation</vt:lpstr>
      <vt:lpstr>PowerPoint Presentation</vt:lpstr>
      <vt:lpstr>Problem</vt:lpstr>
      <vt:lpstr>Solution</vt:lpstr>
      <vt:lpstr>Solution</vt:lpstr>
      <vt:lpstr>Solution</vt:lpstr>
      <vt:lpstr>Solution</vt:lpstr>
      <vt:lpstr>PowerPoint Presentation</vt:lpstr>
      <vt:lpstr>PowerPoint Presentation</vt:lpstr>
      <vt:lpstr>PowerPoint Presentation</vt:lpstr>
      <vt:lpstr>Business Modell</vt:lpstr>
      <vt:lpstr>FastGood</vt:lpstr>
      <vt:lpstr>PowerPoint Presentation</vt:lpstr>
      <vt:lpstr>Markt – Wo finden Sie Inspiration?</vt:lpstr>
      <vt:lpstr>Markt – Zahlen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Heiwig</dc:creator>
  <cp:lastModifiedBy>Florian Heiwig</cp:lastModifiedBy>
  <cp:revision>104</cp:revision>
  <cp:lastPrinted>2016-03-04T09:29:48Z</cp:lastPrinted>
  <dcterms:created xsi:type="dcterms:W3CDTF">2016-01-08T18:25:17Z</dcterms:created>
  <dcterms:modified xsi:type="dcterms:W3CDTF">2016-03-04T10:49:23Z</dcterms:modified>
</cp:coreProperties>
</file>

<file path=docProps/thumbnail.jpeg>
</file>